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408DF-52D3-4FA5-A175-A0A95F724562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449A8-EC18-4DD4-A283-3E0405324B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5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449A8-EC18-4DD4-A283-3E0405324BD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50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589-1685-43F7-BC5B-77E34B5A9860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4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FD1-0DF2-4C32-94E1-14086B3E6812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10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3652-704F-45CC-A700-5C70E7415222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0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4FF2-17D4-4069-B87D-1A1E208A9498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028B9-D1A6-4129-AC5E-494680B04689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05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C124-CA19-4283-8A2E-A71C131C9697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0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9E4B-1A9B-495F-AE13-5C217D73BAD3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63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3637E-CE15-4324-91DA-2E174C6F0AEE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67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CD5A-6728-400A-8849-34A02E5869CE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36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096C6-5DC9-40BF-AAC5-860786A90B5A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8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B116-5F2B-4645-8E04-1F07E74BF762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2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B5C4-DB7A-46D8-AC41-52B113BAE648}" type="datetime1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R5</a:t>
            </a:r>
            <a:r>
              <a:rPr kumimoji="1" lang="ja-JP" altLang="en-US" smtClean="0"/>
              <a:t>年度出展報告書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90C83-D8E9-48F3-8713-5DE877E29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5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3573025"/>
          </a:xfrm>
          <a:solidFill>
            <a:srgbClr val="18B2AE"/>
          </a:solidFill>
        </p:spPr>
        <p:txBody>
          <a:bodyPr anchor="ctr">
            <a:normAutofit/>
          </a:bodyPr>
          <a:lstStyle/>
          <a:p>
            <a:r>
              <a:rPr lang="en-US" altLang="ja-JP" sz="3600" dirty="0" smtClean="0">
                <a:solidFill>
                  <a:schemeClr val="bg1"/>
                </a:solidFill>
              </a:rPr>
              <a:t>R</a:t>
            </a:r>
            <a:r>
              <a:rPr lang="ja-JP" altLang="en-US" sz="3600" dirty="0">
                <a:solidFill>
                  <a:schemeClr val="bg1"/>
                </a:solidFill>
              </a:rPr>
              <a:t>７</a:t>
            </a:r>
            <a:r>
              <a:rPr lang="ja-JP" altLang="en-US" sz="3600" dirty="0" smtClean="0">
                <a:solidFill>
                  <a:schemeClr val="bg1"/>
                </a:solidFill>
              </a:rPr>
              <a:t>年度</a:t>
            </a:r>
            <a:r>
              <a:rPr lang="en-US" altLang="ja-JP" sz="3600" dirty="0" smtClean="0">
                <a:solidFill>
                  <a:schemeClr val="bg1"/>
                </a:solidFill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</a:rPr>
            </a:br>
            <a:r>
              <a:rPr lang="ja-JP" altLang="en-US" sz="3600" dirty="0" smtClean="0">
                <a:solidFill>
                  <a:schemeClr val="bg1"/>
                </a:solidFill>
              </a:rPr>
              <a:t>デジタルマーケティング・営業の</a:t>
            </a:r>
            <a:r>
              <a:rPr lang="en-US" altLang="ja-JP" sz="3600" dirty="0" smtClean="0">
                <a:solidFill>
                  <a:schemeClr val="bg1"/>
                </a:solidFill>
              </a:rPr>
              <a:t>DX</a:t>
            </a:r>
            <a:r>
              <a:rPr lang="ja-JP" altLang="en-US" sz="3600" dirty="0" smtClean="0">
                <a:solidFill>
                  <a:schemeClr val="bg1"/>
                </a:solidFill>
              </a:rPr>
              <a:t>サポートプログラム</a:t>
            </a:r>
            <a:r>
              <a:rPr lang="en-US" altLang="ja-JP" sz="3600" dirty="0" smtClean="0">
                <a:solidFill>
                  <a:schemeClr val="bg1"/>
                </a:solidFill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</a:rPr>
            </a:br>
            <a:r>
              <a:rPr lang="ja-JP" altLang="en-US" sz="3600" dirty="0" smtClean="0">
                <a:solidFill>
                  <a:schemeClr val="bg1"/>
                </a:solidFill>
              </a:rPr>
              <a:t>オンライン展示会出展支援</a:t>
            </a:r>
            <a:r>
              <a:rPr lang="ja-JP" altLang="en-US" sz="5400" dirty="0" smtClean="0">
                <a:solidFill>
                  <a:schemeClr val="bg1"/>
                </a:solidFill>
              </a:rPr>
              <a:t/>
            </a:r>
            <a:br>
              <a:rPr lang="ja-JP" altLang="en-US" sz="5400" dirty="0" smtClean="0">
                <a:solidFill>
                  <a:schemeClr val="bg1"/>
                </a:solidFill>
              </a:rPr>
            </a:br>
            <a:r>
              <a:rPr lang="en-US" altLang="ja-JP" sz="5400" b="1" dirty="0" smtClean="0">
                <a:solidFill>
                  <a:schemeClr val="bg1"/>
                </a:solidFill>
              </a:rPr>
              <a:t/>
            </a:r>
            <a:br>
              <a:rPr lang="en-US" altLang="ja-JP" sz="5400" b="1" dirty="0" smtClean="0">
                <a:solidFill>
                  <a:schemeClr val="bg1"/>
                </a:solidFill>
              </a:rPr>
            </a:br>
            <a:r>
              <a:rPr lang="ja-JP" altLang="ja-JP" sz="5400" b="1" dirty="0" smtClean="0">
                <a:solidFill>
                  <a:schemeClr val="bg1"/>
                </a:solidFill>
              </a:rPr>
              <a:t>出展</a:t>
            </a:r>
            <a:r>
              <a:rPr lang="ja-JP" altLang="ja-JP" sz="5400" b="1" dirty="0">
                <a:solidFill>
                  <a:schemeClr val="bg1"/>
                </a:solidFill>
              </a:rPr>
              <a:t>報告書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16269" y="4022452"/>
            <a:ext cx="9144000" cy="843838"/>
          </a:xfrm>
        </p:spPr>
        <p:txBody>
          <a:bodyPr anchor="ctr"/>
          <a:lstStyle/>
          <a:p>
            <a:r>
              <a:rPr kumimoji="1" lang="ja-JP" altLang="en-US" dirty="0" smtClean="0"/>
              <a:t>企業名：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416269" y="4788584"/>
            <a:ext cx="9144000" cy="843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出展展示会：</a:t>
            </a:r>
            <a:endParaRPr lang="ja-JP" altLang="en-US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416269" y="5554717"/>
            <a:ext cx="9144000" cy="843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展示会会期：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1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/>
              <a:t>９</a:t>
            </a:r>
            <a:r>
              <a:rPr kumimoji="1" lang="ja-JP" altLang="en-US" b="1" dirty="0" smtClean="0"/>
              <a:t>．出展成果</a:t>
            </a:r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40525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出展成果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のグラフ等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13332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出展成果</a:t>
            </a:r>
            <a:r>
              <a:rPr lang="ja-JP" altLang="en-US" dirty="0">
                <a:solidFill>
                  <a:schemeClr val="tx1"/>
                </a:solidFill>
              </a:rPr>
              <a:t>のグラフ等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40525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出展成果</a:t>
            </a:r>
            <a:r>
              <a:rPr lang="ja-JP" altLang="en-US" dirty="0">
                <a:solidFill>
                  <a:schemeClr val="tx1"/>
                </a:solidFill>
              </a:rPr>
              <a:t>のグラフ等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813332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出展成果</a:t>
            </a:r>
            <a:r>
              <a:rPr lang="ja-JP" altLang="en-US" dirty="0">
                <a:solidFill>
                  <a:schemeClr val="tx1"/>
                </a:solidFill>
              </a:rPr>
              <a:t>のグラフ等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58008" y="6523948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80587" y="3469950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3035" y="3461671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▲キャプション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30815" y="6494649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</p:spTree>
    <p:extLst>
      <p:ext uri="{BB962C8B-B14F-4D97-AF65-F5344CB8AC3E}">
        <p14:creationId xmlns:p14="http://schemas.microsoft.com/office/powerpoint/2010/main" val="5535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561668"/>
              </p:ext>
            </p:extLst>
          </p:nvPr>
        </p:nvGraphicFramePr>
        <p:xfrm>
          <a:off x="0" y="0"/>
          <a:ext cx="12192000" cy="685017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696705436"/>
                    </a:ext>
                  </a:extLst>
                </a:gridCol>
              </a:tblGrid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034676"/>
                  </a:ext>
                </a:extLst>
              </a:tr>
              <a:tr h="549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申請書に記載した目標・ゴール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2477848"/>
                  </a:ext>
                </a:extLst>
              </a:tr>
              <a:tr h="973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 smtClean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4556319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 smtClean="0"/>
                        <a:t>申請書に記載した目標・ゴールに対する成果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276322"/>
                  </a:ext>
                </a:extLst>
              </a:tr>
              <a:tr h="435600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r>
                        <a:rPr lang="ja-JP" altLang="en-US" dirty="0" smtClean="0"/>
                        <a:t>オンライン展示会出展に向けた準備、期間中の対応、出展後のフォローを通じた</a:t>
                      </a:r>
                      <a:endParaRPr lang="en-US" altLang="ja-JP" dirty="0" smtClean="0"/>
                    </a:p>
                    <a:p>
                      <a:r>
                        <a:rPr kumimoji="1" lang="ja-JP" altLang="en-US" dirty="0" smtClean="0"/>
                        <a:t>成果及び今後の展望等を</a:t>
                      </a:r>
                      <a:r>
                        <a:rPr kumimoji="1" lang="en-US" altLang="ja-JP" dirty="0" smtClean="0"/>
                        <a:t>300</a:t>
                      </a:r>
                      <a:r>
                        <a:rPr kumimoji="1" lang="ja-JP" altLang="en-US" dirty="0" smtClean="0"/>
                        <a:t>字以上で記載してください。</a:t>
                      </a:r>
                      <a:endParaRPr kumimoji="1" lang="en-US" altLang="ja-JP" dirty="0" smtClean="0"/>
                    </a:p>
                    <a:p>
                      <a:r>
                        <a:rPr lang="en-US" altLang="ja-JP" dirty="0" smtClean="0"/>
                        <a:t>※</a:t>
                      </a:r>
                      <a:r>
                        <a:rPr lang="ja-JP" altLang="en-US" dirty="0" smtClean="0"/>
                        <a:t>個別支援におけるアドバイザーとの取り組みがわかるように記載してください。</a:t>
                      </a:r>
                      <a:endParaRPr lang="en-US" altLang="ja-JP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817357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 smtClean="0"/>
              <a:t>10</a:t>
            </a:r>
            <a:r>
              <a:rPr kumimoji="1" lang="ja-JP" altLang="en-US" b="1" dirty="0" err="1" smtClean="0"/>
              <a:t>．</a:t>
            </a:r>
            <a:r>
              <a:rPr kumimoji="1" lang="ja-JP" altLang="en-US" b="1" dirty="0" smtClean="0"/>
              <a:t>出展総括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5220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/>
              <a:t>１．展示会開催概要</a:t>
            </a:r>
            <a:endParaRPr kumimoji="1" lang="ja-JP" altLang="en-US" b="1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314123"/>
              </p:ext>
            </p:extLst>
          </p:nvPr>
        </p:nvGraphicFramePr>
        <p:xfrm>
          <a:off x="0" y="546539"/>
          <a:ext cx="12192000" cy="63114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859967">
                  <a:extLst>
                    <a:ext uri="{9D8B030D-6E8A-4147-A177-3AD203B41FA5}">
                      <a16:colId xmlns:a16="http://schemas.microsoft.com/office/drawing/2014/main" val="1696705436"/>
                    </a:ext>
                  </a:extLst>
                </a:gridCol>
                <a:gridCol w="8332033">
                  <a:extLst>
                    <a:ext uri="{9D8B030D-6E8A-4147-A177-3AD203B41FA5}">
                      <a16:colId xmlns:a16="http://schemas.microsoft.com/office/drawing/2014/main" val="1657281433"/>
                    </a:ext>
                  </a:extLst>
                </a:gridCol>
              </a:tblGrid>
              <a:tr h="525955">
                <a:tc>
                  <a:txBody>
                    <a:bodyPr/>
                    <a:lstStyle/>
                    <a:p>
                      <a:r>
                        <a:rPr kumimoji="1" lang="ja-JP" altLang="en-US" b="0" dirty="0" smtClean="0"/>
                        <a:t>名称</a:t>
                      </a:r>
                      <a:endParaRPr kumimoji="1" lang="ja-JP" altLang="en-US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034676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開催趣旨・展示会キャッチコピー等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77848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会期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オンライン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4556319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会期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リアル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76322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オンライン展示会トップページ</a:t>
                      </a:r>
                      <a:r>
                        <a:rPr kumimoji="1" lang="en-US" altLang="ja-JP" dirty="0" smtClean="0"/>
                        <a:t>URL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2702441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会場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リアル開催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691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入場料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2767586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主催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97671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出展企業数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9722320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出展カテゴリ一覧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17798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当社の出展カテゴリ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947682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当社の出展</a:t>
                      </a:r>
                      <a:r>
                        <a:rPr kumimoji="1" lang="en-US" altLang="ja-JP" dirty="0" smtClean="0"/>
                        <a:t>URL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67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0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２</a:t>
            </a:r>
            <a:r>
              <a:rPr kumimoji="1" lang="ja-JP" altLang="en-US" b="1" dirty="0" smtClean="0"/>
              <a:t>．オンライン展示会の様子</a:t>
            </a:r>
            <a:endParaRPr kumimoji="1" lang="ja-JP" altLang="en-US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1040525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展示会トップページ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画面キャプチャ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813332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来場者ログイン</a:t>
            </a:r>
            <a:r>
              <a:rPr lang="ja-JP" altLang="en-US" dirty="0" smtClean="0">
                <a:solidFill>
                  <a:schemeClr val="tx1"/>
                </a:solidFill>
              </a:rPr>
              <a:t>画面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キャプチャ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40525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オンライン展示会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専用</a:t>
            </a:r>
            <a:r>
              <a:rPr lang="ja-JP" altLang="en-US" dirty="0" smtClean="0">
                <a:solidFill>
                  <a:schemeClr val="tx1"/>
                </a:solidFill>
              </a:rPr>
              <a:t>ページ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トップページ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画面</a:t>
            </a:r>
            <a:r>
              <a:rPr lang="ja-JP" altLang="en-US" dirty="0">
                <a:solidFill>
                  <a:schemeClr val="tx1"/>
                </a:solidFill>
              </a:rPr>
              <a:t>キャプチャ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813332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オンライン出展企業一覧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または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企業名検索画面等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御社ページへアクセスする画面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キャプチャ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58008" y="6523948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▲オンライン展示会トップページ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80587" y="3469950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▲ログイン画面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3035" y="3461671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▲展示会トップページ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30815" y="6494649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▲出展企業へのアクセスページ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339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/>
              <a:t>３</a:t>
            </a:r>
            <a:r>
              <a:rPr kumimoji="1" lang="ja-JP" altLang="en-US" b="1" dirty="0" smtClean="0"/>
              <a:t>．出展ページの様子</a:t>
            </a:r>
            <a:endParaRPr kumimoji="1" lang="ja-JP" altLang="en-US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877614" y="788275"/>
            <a:ext cx="10436772" cy="583324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当社ページ画面キャプチャ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ページがすべて見えるよう複数ページに分けて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キャプチャ</a:t>
            </a:r>
            <a:r>
              <a:rPr lang="ja-JP" altLang="en-US" dirty="0" smtClean="0">
                <a:solidFill>
                  <a:schemeClr val="tx1"/>
                </a:solidFill>
              </a:rPr>
              <a:t>を貼付してください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４</a:t>
            </a:r>
            <a:r>
              <a:rPr kumimoji="1" lang="ja-JP" altLang="en-US" b="1" dirty="0" smtClean="0"/>
              <a:t>．出展ページのコンテンツ</a:t>
            </a:r>
            <a:endParaRPr kumimoji="1" lang="ja-JP" altLang="en-US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040525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画面キャプチャ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813332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画面キャプチャ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40525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画面キャプチャ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813332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画面キャプチャ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58008" y="6523948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80587" y="3469950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3035" y="3461671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▲キャプション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30815" y="6494649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</p:spTree>
    <p:extLst>
      <p:ext uri="{BB962C8B-B14F-4D97-AF65-F5344CB8AC3E}">
        <p14:creationId xmlns:p14="http://schemas.microsoft.com/office/powerpoint/2010/main" val="38549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/>
              <a:t>５</a:t>
            </a:r>
            <a:r>
              <a:rPr kumimoji="1" lang="ja-JP" altLang="en-US" b="1" dirty="0" smtClean="0"/>
              <a:t>．来場者数</a:t>
            </a:r>
            <a:endParaRPr kumimoji="1" lang="ja-JP" altLang="en-US" b="1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60673"/>
              </p:ext>
            </p:extLst>
          </p:nvPr>
        </p:nvGraphicFramePr>
        <p:xfrm>
          <a:off x="0" y="546536"/>
          <a:ext cx="12192000" cy="63114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531274">
                  <a:extLst>
                    <a:ext uri="{9D8B030D-6E8A-4147-A177-3AD203B41FA5}">
                      <a16:colId xmlns:a16="http://schemas.microsoft.com/office/drawing/2014/main" val="1696705436"/>
                    </a:ext>
                  </a:extLst>
                </a:gridCol>
                <a:gridCol w="2336074">
                  <a:extLst>
                    <a:ext uri="{9D8B030D-6E8A-4147-A177-3AD203B41FA5}">
                      <a16:colId xmlns:a16="http://schemas.microsoft.com/office/drawing/2014/main" val="1160452386"/>
                    </a:ext>
                  </a:extLst>
                </a:gridCol>
                <a:gridCol w="2024973">
                  <a:extLst>
                    <a:ext uri="{9D8B030D-6E8A-4147-A177-3AD203B41FA5}">
                      <a16:colId xmlns:a16="http://schemas.microsoft.com/office/drawing/2014/main" val="692313850"/>
                    </a:ext>
                  </a:extLst>
                </a:gridCol>
                <a:gridCol w="4299679">
                  <a:extLst>
                    <a:ext uri="{9D8B030D-6E8A-4147-A177-3AD203B41FA5}">
                      <a16:colId xmlns:a16="http://schemas.microsoft.com/office/drawing/2014/main" val="2903422752"/>
                    </a:ext>
                  </a:extLst>
                </a:gridCol>
              </a:tblGrid>
              <a:tr h="525955"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/>
                        <a:t>(1)</a:t>
                      </a:r>
                      <a:r>
                        <a:rPr kumimoji="1" lang="ja-JP" altLang="en-US" dirty="0" smtClean="0"/>
                        <a:t>全体来場者数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034676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展示会全体オンライン来場者数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　　　人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77848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展示会全体リアル来場者数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4556319"/>
                  </a:ext>
                </a:extLst>
              </a:tr>
              <a:tr h="525955">
                <a:tc gridSpan="3"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(2)</a:t>
                      </a:r>
                      <a:r>
                        <a:rPr kumimoji="1" lang="ja-JP" altLang="en-US" b="1" dirty="0" smtClean="0"/>
                        <a:t>当社オンラインブース来場者数</a:t>
                      </a:r>
                      <a:endParaRPr kumimoji="1" lang="ja-JP" alt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009835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①リアル会期前来場者数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日程：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2702441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②リアル会期中来場者数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日程：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058889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③リアル会期後来場者数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日程：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1059670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オンラインブース来場者数計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767586"/>
                  </a:ext>
                </a:extLst>
              </a:tr>
              <a:tr h="525955">
                <a:tc gridSpan="3"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(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3)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自社サイト閲覧数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6097671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①オンライン出展期間前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PV/1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日</a:t>
                      </a:r>
                    </a:p>
                  </a:txBody>
                  <a:tcPr anchor="ctr"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日程：</a:t>
                      </a:r>
                      <a:endParaRPr kumimoji="1" lang="ja-JP" altLang="en-US" dirty="0"/>
                    </a:p>
                  </a:txBody>
                  <a:tcPr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026700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②オンライン出展期間中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PV/1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日</a:t>
                      </a:r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日程：</a:t>
                      </a:r>
                    </a:p>
                  </a:txBody>
                  <a:tcPr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1833997"/>
                  </a:ext>
                </a:extLst>
              </a:tr>
              <a:tr h="525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③オンライン出展期間後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PV/1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F0502020204030204"/>
                          <a:ea typeface="游ゴシック" panose="020B0400000000000000" pitchFamily="50" charset="-128"/>
                          <a:cs typeface="+mn-cs"/>
                        </a:rPr>
                        <a:t>日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日程：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11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5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６</a:t>
            </a:r>
            <a:r>
              <a:rPr kumimoji="1" lang="ja-JP" altLang="en-US" b="1" dirty="0" smtClean="0"/>
              <a:t>．来場者情報</a:t>
            </a:r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40525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来場者分析のグラフ等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13332" y="746235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来場者分析のグラフ等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040525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来場者分析のグラフ等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813332" y="3788980"/>
            <a:ext cx="4330262" cy="26696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来場者分析のグラフ等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58008" y="6523948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80587" y="3469950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13035" y="3461671"/>
            <a:ext cx="27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▲キャプション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30815" y="6494649"/>
            <a:ext cx="309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▲キャプション</a:t>
            </a:r>
          </a:p>
        </p:txBody>
      </p:sp>
    </p:spTree>
    <p:extLst>
      <p:ext uri="{BB962C8B-B14F-4D97-AF65-F5344CB8AC3E}">
        <p14:creationId xmlns:p14="http://schemas.microsoft.com/office/powerpoint/2010/main" val="6526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18B2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/>
              <a:t>７</a:t>
            </a:r>
            <a:r>
              <a:rPr kumimoji="1" lang="ja-JP" altLang="en-US" b="1" dirty="0" smtClean="0"/>
              <a:t>．出展準備</a:t>
            </a:r>
            <a:endParaRPr kumimoji="1" lang="ja-JP" altLang="en-US" b="1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16758"/>
              </p:ext>
            </p:extLst>
          </p:nvPr>
        </p:nvGraphicFramePr>
        <p:xfrm>
          <a:off x="0" y="546537"/>
          <a:ext cx="12192000" cy="631146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12883">
                  <a:extLst>
                    <a:ext uri="{9D8B030D-6E8A-4147-A177-3AD203B41FA5}">
                      <a16:colId xmlns:a16="http://schemas.microsoft.com/office/drawing/2014/main" val="1696705436"/>
                    </a:ext>
                  </a:extLst>
                </a:gridCol>
                <a:gridCol w="10279117">
                  <a:extLst>
                    <a:ext uri="{9D8B030D-6E8A-4147-A177-3AD203B41FA5}">
                      <a16:colId xmlns:a16="http://schemas.microsoft.com/office/drawing/2014/main" val="1657281433"/>
                    </a:ext>
                  </a:extLst>
                </a:gridCol>
              </a:tblGrid>
              <a:tr h="48549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時期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取り組んだ内容</a:t>
                      </a:r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034676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77848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4556319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76322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5009835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02441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2767586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097671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9026700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22320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417798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B2AE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47682"/>
                  </a:ext>
                </a:extLst>
              </a:tr>
              <a:tr h="48549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067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0C83-D8E9-48F3-8713-5DE877E29B7D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12192000" cy="5465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８</a:t>
            </a:r>
            <a:r>
              <a:rPr kumimoji="1" lang="ja-JP" altLang="en-US" b="1" dirty="0" smtClean="0"/>
              <a:t>．出展準備</a:t>
            </a:r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78372" y="3090042"/>
            <a:ext cx="11070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前ページ</a:t>
            </a:r>
            <a:r>
              <a:rPr lang="en-US" altLang="ja-JP" dirty="0" smtClean="0"/>
              <a:t>(</a:t>
            </a:r>
            <a:r>
              <a:rPr lang="ja-JP" altLang="en-US" dirty="0" smtClean="0"/>
              <a:t>時系列での出展</a:t>
            </a:r>
            <a:r>
              <a:rPr lang="ja-JP" altLang="en-US" dirty="0"/>
              <a:t>準備</a:t>
            </a:r>
            <a:r>
              <a:rPr lang="en-US" altLang="ja-JP" dirty="0" smtClean="0"/>
              <a:t>)</a:t>
            </a:r>
            <a:r>
              <a:rPr lang="ja-JP" altLang="en-US" dirty="0"/>
              <a:t>に補足</a:t>
            </a:r>
            <a:r>
              <a:rPr lang="ja-JP" altLang="en-US" dirty="0" smtClean="0"/>
              <a:t>できる情報があれば記載してください。</a:t>
            </a:r>
            <a:endParaRPr lang="en-US" altLang="ja-JP" dirty="0" smtClean="0"/>
          </a:p>
          <a:p>
            <a:r>
              <a:rPr kumimoji="1" lang="ja-JP" altLang="en-US" dirty="0" smtClean="0"/>
              <a:t>例：メルマガやプレスリリースの原稿、展示会出展用動画制作時のポイント　等</a:t>
            </a:r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専門家派遣等の利用がある場合は、わかるように記載してください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7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467</Words>
  <PresentationFormat>ワイド画面</PresentationFormat>
  <Paragraphs>123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R７年度 デジタルマーケティング・営業のDXサポートプログラム オンライン展示会出展支援  出展報告書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2023-03-27T00:17:45Z</dcterms:created>
  <dcterms:modified xsi:type="dcterms:W3CDTF">2025-02-27T02:08:27Z</dcterms:modified>
</cp:coreProperties>
</file>